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Open Sauce Heavy" charset="1" panose="00000A00000000000000"/>
      <p:regular r:id="rId26"/>
    </p:embeddedFont>
    <p:embeddedFont>
      <p:font typeface="Open Sauce Light" charset="1" panose="00000400000000000000"/>
      <p:regular r:id="rId27"/>
    </p:embeddedFont>
    <p:embeddedFont>
      <p:font typeface="Open Sauce Bold" charset="1" panose="00000800000000000000"/>
      <p:regular r:id="rId28"/>
    </p:embeddedFont>
    <p:embeddedFont>
      <p:font typeface="Open Sauce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rive.google.com/file/d/1QfvTIkVUtQuVP2uUUV8MJR2xbWTTAZnV/view?usp=sharing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https://d370h72f8ty4et.cloudfront.net/appointments" TargetMode="External" Type="http://schemas.openxmlformats.org/officeDocument/2006/relationships/hyperlink"/><Relationship Id="rId6" Target="https://d370h72f8ty4et.cloudfront.net/appointments" TargetMode="External" Type="http://schemas.openxmlformats.org/officeDocument/2006/relationships/hyperlink"/><Relationship Id="rId7" Target="https://d2irs3t4926chr.cloudfront.net" TargetMode="External" Type="http://schemas.openxmlformats.org/officeDocument/2006/relationships/hyperlink"/><Relationship Id="rId8" Target="https://d2irs3t4926chr.cloudfront.net" TargetMode="External" Type="http://schemas.openxmlformats.org/officeDocument/2006/relationships/hyperlink"/><Relationship Id="rId9" Target="https://github.com/caleb-okkers/argo-bookings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77201">
            <a:off x="8302125" y="-801031"/>
            <a:ext cx="12791303" cy="9442307"/>
          </a:xfrm>
          <a:custGeom>
            <a:avLst/>
            <a:gdLst/>
            <a:ahLst/>
            <a:cxnLst/>
            <a:rect r="r" b="b" t="t" l="l"/>
            <a:pathLst>
              <a:path h="9442307" w="12791303">
                <a:moveTo>
                  <a:pt x="0" y="0"/>
                </a:moveTo>
                <a:lnTo>
                  <a:pt x="12791302" y="0"/>
                </a:lnTo>
                <a:lnTo>
                  <a:pt x="12791302" y="9442307"/>
                </a:lnTo>
                <a:lnTo>
                  <a:pt x="0" y="94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59522">
            <a:off x="-1466084" y="-1104127"/>
            <a:ext cx="6017764" cy="3599717"/>
          </a:xfrm>
          <a:custGeom>
            <a:avLst/>
            <a:gdLst/>
            <a:ahLst/>
            <a:cxnLst/>
            <a:rect r="r" b="b" t="t" l="l"/>
            <a:pathLst>
              <a:path h="3599717" w="6017764">
                <a:moveTo>
                  <a:pt x="0" y="0"/>
                </a:moveTo>
                <a:lnTo>
                  <a:pt x="6017764" y="0"/>
                </a:lnTo>
                <a:lnTo>
                  <a:pt x="6017764" y="3599717"/>
                </a:lnTo>
                <a:lnTo>
                  <a:pt x="0" y="3599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24022" y="5188961"/>
            <a:ext cx="4716981" cy="6251420"/>
          </a:xfrm>
          <a:custGeom>
            <a:avLst/>
            <a:gdLst/>
            <a:ahLst/>
            <a:cxnLst/>
            <a:rect r="r" b="b" t="t" l="l"/>
            <a:pathLst>
              <a:path h="6251420" w="4716981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1740" y="6443545"/>
            <a:ext cx="13017405" cy="3168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12"/>
              </a:lnSpc>
            </a:pPr>
            <a:r>
              <a:rPr lang="en-US" sz="18509" spc="-869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Quickbook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186490" y="8626236"/>
            <a:ext cx="498714" cy="49871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045163" y="1480091"/>
            <a:ext cx="16214137" cy="0"/>
          </a:xfrm>
          <a:prstGeom prst="line">
            <a:avLst/>
          </a:prstGeom>
          <a:ln cap="flat" w="19050">
            <a:solidFill>
              <a:srgbClr val="4242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75526" y="650408"/>
            <a:ext cx="3889181" cy="587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8"/>
              </a:lnSpc>
            </a:pPr>
            <a:r>
              <a:rPr lang="en-US" sz="3477" spc="-163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Cloud Engineering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89987" y="7990332"/>
            <a:ext cx="3450154" cy="1134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3600" spc="-201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AWS Scalable Web App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09146" y="622579"/>
            <a:ext cx="3450154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b="true" sz="1800" spc="-100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Presented by 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09146" y="920227"/>
            <a:ext cx="3450154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000" spc="-11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Caleb Okkers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00000">
            <a:off x="-2109444" y="5046072"/>
            <a:ext cx="9290530" cy="6858100"/>
          </a:xfrm>
          <a:custGeom>
            <a:avLst/>
            <a:gdLst/>
            <a:ahLst/>
            <a:cxnLst/>
            <a:rect r="r" b="b" t="t" l="l"/>
            <a:pathLst>
              <a:path h="6858100" w="9290530">
                <a:moveTo>
                  <a:pt x="9290530" y="0"/>
                </a:moveTo>
                <a:lnTo>
                  <a:pt x="0" y="0"/>
                </a:lnTo>
                <a:lnTo>
                  <a:pt x="0" y="6858101"/>
                </a:lnTo>
                <a:lnTo>
                  <a:pt x="9290530" y="6858101"/>
                </a:lnTo>
                <a:lnTo>
                  <a:pt x="929053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3566" y="1644270"/>
            <a:ext cx="9084992" cy="4121474"/>
          </a:xfrm>
          <a:custGeom>
            <a:avLst/>
            <a:gdLst/>
            <a:ahLst/>
            <a:cxnLst/>
            <a:rect r="r" b="b" t="t" l="l"/>
            <a:pathLst>
              <a:path h="4121474" w="9084992">
                <a:moveTo>
                  <a:pt x="0" y="0"/>
                </a:moveTo>
                <a:lnTo>
                  <a:pt x="9084992" y="0"/>
                </a:lnTo>
                <a:lnTo>
                  <a:pt x="9084992" y="4121474"/>
                </a:lnTo>
                <a:lnTo>
                  <a:pt x="0" y="41214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37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364902"/>
            <a:ext cx="7055477" cy="2400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12"/>
              </a:lnSpc>
            </a:pPr>
            <a:r>
              <a:rPr lang="en-US" sz="9800" spc="-460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Database Layer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84392" y="1870019"/>
            <a:ext cx="5140506" cy="780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RDS MySQL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Private s</a:t>
            </a: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ub</a:t>
            </a: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net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SG</a:t>
            </a: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 rules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Managed backups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Monitoring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Security-group-only access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00000">
            <a:off x="-2109444" y="5046072"/>
            <a:ext cx="9290530" cy="6858100"/>
          </a:xfrm>
          <a:custGeom>
            <a:avLst/>
            <a:gdLst/>
            <a:ahLst/>
            <a:cxnLst/>
            <a:rect r="r" b="b" t="t" l="l"/>
            <a:pathLst>
              <a:path h="6858100" w="9290530">
                <a:moveTo>
                  <a:pt x="9290530" y="0"/>
                </a:moveTo>
                <a:lnTo>
                  <a:pt x="0" y="0"/>
                </a:lnTo>
                <a:lnTo>
                  <a:pt x="0" y="6858101"/>
                </a:lnTo>
                <a:lnTo>
                  <a:pt x="9290530" y="6858101"/>
                </a:lnTo>
                <a:lnTo>
                  <a:pt x="929053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34748" y="1480091"/>
            <a:ext cx="12443060" cy="5563390"/>
          </a:xfrm>
          <a:custGeom>
            <a:avLst/>
            <a:gdLst/>
            <a:ahLst/>
            <a:cxnLst/>
            <a:rect r="r" b="b" t="t" l="l"/>
            <a:pathLst>
              <a:path h="5563390" w="12443060">
                <a:moveTo>
                  <a:pt x="0" y="0"/>
                </a:moveTo>
                <a:lnTo>
                  <a:pt x="12443060" y="0"/>
                </a:lnTo>
                <a:lnTo>
                  <a:pt x="12443060" y="5563390"/>
                </a:lnTo>
                <a:lnTo>
                  <a:pt x="0" y="55633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979949"/>
            <a:ext cx="10294935" cy="12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12"/>
              </a:lnSpc>
            </a:pPr>
            <a:r>
              <a:rPr lang="en-US" sz="9800" spc="-460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Monitoring Setup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3566" y="2775245"/>
            <a:ext cx="5140506" cy="350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CPU utilization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ALB healthy hosts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RD</a:t>
            </a: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</a:t>
            </a: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 storage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R</a:t>
            </a: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equest count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00000">
            <a:off x="-2109444" y="5046072"/>
            <a:ext cx="9290530" cy="6858100"/>
          </a:xfrm>
          <a:custGeom>
            <a:avLst/>
            <a:gdLst/>
            <a:ahLst/>
            <a:cxnLst/>
            <a:rect r="r" b="b" t="t" l="l"/>
            <a:pathLst>
              <a:path h="6858100" w="9290530">
                <a:moveTo>
                  <a:pt x="9290530" y="0"/>
                </a:moveTo>
                <a:lnTo>
                  <a:pt x="0" y="0"/>
                </a:lnTo>
                <a:lnTo>
                  <a:pt x="0" y="6858101"/>
                </a:lnTo>
                <a:lnTo>
                  <a:pt x="9290530" y="6858101"/>
                </a:lnTo>
                <a:lnTo>
                  <a:pt x="929053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25919" y="1521538"/>
            <a:ext cx="12631500" cy="6003089"/>
          </a:xfrm>
          <a:custGeom>
            <a:avLst/>
            <a:gdLst/>
            <a:ahLst/>
            <a:cxnLst/>
            <a:rect r="r" b="b" t="t" l="l"/>
            <a:pathLst>
              <a:path h="6003089" w="12631500">
                <a:moveTo>
                  <a:pt x="0" y="0"/>
                </a:moveTo>
                <a:lnTo>
                  <a:pt x="12631499" y="0"/>
                </a:lnTo>
                <a:lnTo>
                  <a:pt x="12631499" y="6003089"/>
                </a:lnTo>
                <a:lnTo>
                  <a:pt x="0" y="6003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979949"/>
            <a:ext cx="10627578" cy="12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12"/>
              </a:lnSpc>
            </a:pPr>
            <a:r>
              <a:rPr lang="en-US" sz="9800" spc="-460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Cost Optimization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3566" y="2775245"/>
            <a:ext cx="5140506" cy="233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Budget alerts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Free-tier sizing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</a:t>
            </a: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uto Scaling limits</a:t>
            </a:r>
          </a:p>
          <a:p>
            <a:pPr algn="l"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00000">
            <a:off x="-2109444" y="5046072"/>
            <a:ext cx="9290530" cy="6858100"/>
          </a:xfrm>
          <a:custGeom>
            <a:avLst/>
            <a:gdLst/>
            <a:ahLst/>
            <a:cxnLst/>
            <a:rect r="r" b="b" t="t" l="l"/>
            <a:pathLst>
              <a:path h="6858100" w="9290530">
                <a:moveTo>
                  <a:pt x="9290530" y="0"/>
                </a:moveTo>
                <a:lnTo>
                  <a:pt x="0" y="0"/>
                </a:lnTo>
                <a:lnTo>
                  <a:pt x="0" y="6858101"/>
                </a:lnTo>
                <a:lnTo>
                  <a:pt x="9290530" y="6858101"/>
                </a:lnTo>
                <a:lnTo>
                  <a:pt x="929053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14600" y="1586957"/>
            <a:ext cx="12114236" cy="5508209"/>
          </a:xfrm>
          <a:custGeom>
            <a:avLst/>
            <a:gdLst/>
            <a:ahLst/>
            <a:cxnLst/>
            <a:rect r="r" b="b" t="t" l="l"/>
            <a:pathLst>
              <a:path h="5508209" w="12114236">
                <a:moveTo>
                  <a:pt x="0" y="0"/>
                </a:moveTo>
                <a:lnTo>
                  <a:pt x="12114236" y="0"/>
                </a:lnTo>
                <a:lnTo>
                  <a:pt x="12114236" y="5508208"/>
                </a:lnTo>
                <a:lnTo>
                  <a:pt x="0" y="5508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940" r="-109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979949"/>
            <a:ext cx="10627578" cy="12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12"/>
              </a:lnSpc>
            </a:pPr>
            <a:r>
              <a:rPr lang="en-US" sz="9800" spc="-460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CI/CD Pipeline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3566" y="1798932"/>
            <a:ext cx="5140506" cy="545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Build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Test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Push to ECR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Deploy backend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Build frontend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Upload </a:t>
            </a: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to S3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Invalidate CloudFront</a:t>
            </a:r>
          </a:p>
          <a:p>
            <a:pPr algn="l"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00000">
            <a:off x="-2109444" y="5046072"/>
            <a:ext cx="9290530" cy="6858100"/>
          </a:xfrm>
          <a:custGeom>
            <a:avLst/>
            <a:gdLst/>
            <a:ahLst/>
            <a:cxnLst/>
            <a:rect r="r" b="b" t="t" l="l"/>
            <a:pathLst>
              <a:path h="6858100" w="9290530">
                <a:moveTo>
                  <a:pt x="9290530" y="0"/>
                </a:moveTo>
                <a:lnTo>
                  <a:pt x="0" y="0"/>
                </a:lnTo>
                <a:lnTo>
                  <a:pt x="0" y="6858101"/>
                </a:lnTo>
                <a:lnTo>
                  <a:pt x="9290530" y="6858101"/>
                </a:lnTo>
                <a:lnTo>
                  <a:pt x="929053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73936" y="1723470"/>
            <a:ext cx="11964683" cy="5274129"/>
          </a:xfrm>
          <a:custGeom>
            <a:avLst/>
            <a:gdLst/>
            <a:ahLst/>
            <a:cxnLst/>
            <a:rect r="r" b="b" t="t" l="l"/>
            <a:pathLst>
              <a:path h="5274129" w="11964683">
                <a:moveTo>
                  <a:pt x="0" y="0"/>
                </a:moveTo>
                <a:lnTo>
                  <a:pt x="11964684" y="0"/>
                </a:lnTo>
                <a:lnTo>
                  <a:pt x="11964684" y="5274130"/>
                </a:lnTo>
                <a:lnTo>
                  <a:pt x="0" y="52741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73" t="-15590" r="-89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979949"/>
            <a:ext cx="10627578" cy="123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12"/>
              </a:lnSpc>
            </a:pPr>
            <a:r>
              <a:rPr lang="en-US" sz="9800" spc="-460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Deployed App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3566" y="2419350"/>
            <a:ext cx="5140506" cy="272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Simple Booking App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Mobile First/ Responsive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Smooth UI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Quick to Market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00000">
            <a:off x="-2109444" y="5046072"/>
            <a:ext cx="9290530" cy="6858100"/>
          </a:xfrm>
          <a:custGeom>
            <a:avLst/>
            <a:gdLst/>
            <a:ahLst/>
            <a:cxnLst/>
            <a:rect r="r" b="b" t="t" l="l"/>
            <a:pathLst>
              <a:path h="6858100" w="9290530">
                <a:moveTo>
                  <a:pt x="9290530" y="0"/>
                </a:moveTo>
                <a:lnTo>
                  <a:pt x="0" y="0"/>
                </a:lnTo>
                <a:lnTo>
                  <a:pt x="0" y="6858101"/>
                </a:lnTo>
                <a:lnTo>
                  <a:pt x="9290530" y="6858101"/>
                </a:lnTo>
                <a:lnTo>
                  <a:pt x="929053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592054" y="970292"/>
            <a:ext cx="8797534" cy="8385207"/>
            <a:chOff x="0" y="0"/>
            <a:chExt cx="2317046" cy="2208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17046" cy="2208450"/>
            </a:xfrm>
            <a:custGeom>
              <a:avLst/>
              <a:gdLst/>
              <a:ahLst/>
              <a:cxnLst/>
              <a:rect r="r" b="b" t="t" l="l"/>
              <a:pathLst>
                <a:path h="2208450" w="2317046">
                  <a:moveTo>
                    <a:pt x="81841" y="0"/>
                  </a:moveTo>
                  <a:lnTo>
                    <a:pt x="2235205" y="0"/>
                  </a:lnTo>
                  <a:cubicBezTo>
                    <a:pt x="2280405" y="0"/>
                    <a:pt x="2317046" y="36641"/>
                    <a:pt x="2317046" y="81841"/>
                  </a:cubicBezTo>
                  <a:lnTo>
                    <a:pt x="2317046" y="2126609"/>
                  </a:lnTo>
                  <a:cubicBezTo>
                    <a:pt x="2317046" y="2171808"/>
                    <a:pt x="2280405" y="2208450"/>
                    <a:pt x="2235205" y="2208450"/>
                  </a:cubicBezTo>
                  <a:lnTo>
                    <a:pt x="81841" y="2208450"/>
                  </a:lnTo>
                  <a:cubicBezTo>
                    <a:pt x="36641" y="2208450"/>
                    <a:pt x="0" y="2171808"/>
                    <a:pt x="0" y="2126609"/>
                  </a:cubicBezTo>
                  <a:lnTo>
                    <a:pt x="0" y="81841"/>
                  </a:lnTo>
                  <a:cubicBezTo>
                    <a:pt x="0" y="36641"/>
                    <a:pt x="36641" y="0"/>
                    <a:pt x="81841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317046" cy="2237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6368203"/>
            <a:ext cx="7216524" cy="2374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24"/>
              </a:lnSpc>
            </a:pPr>
            <a:r>
              <a:rPr lang="en-US" sz="9600" spc="-451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Scalability &amp; Resilience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54297" y="2829271"/>
            <a:ext cx="4073048" cy="467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ASG self-healing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ALB load balanci</a:t>
            </a: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ng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CDN caching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Horizontal scale ready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Multi-AZ capable DB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00000">
            <a:off x="-2109444" y="5046072"/>
            <a:ext cx="9290530" cy="6858100"/>
          </a:xfrm>
          <a:custGeom>
            <a:avLst/>
            <a:gdLst/>
            <a:ahLst/>
            <a:cxnLst/>
            <a:rect r="r" b="b" t="t" l="l"/>
            <a:pathLst>
              <a:path h="6858100" w="9290530">
                <a:moveTo>
                  <a:pt x="9290530" y="0"/>
                </a:moveTo>
                <a:lnTo>
                  <a:pt x="0" y="0"/>
                </a:lnTo>
                <a:lnTo>
                  <a:pt x="0" y="6858101"/>
                </a:lnTo>
                <a:lnTo>
                  <a:pt x="9290530" y="6858101"/>
                </a:lnTo>
                <a:lnTo>
                  <a:pt x="929053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592054" y="970292"/>
            <a:ext cx="8797534" cy="8385207"/>
            <a:chOff x="0" y="0"/>
            <a:chExt cx="2317046" cy="2208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17046" cy="2208450"/>
            </a:xfrm>
            <a:custGeom>
              <a:avLst/>
              <a:gdLst/>
              <a:ahLst/>
              <a:cxnLst/>
              <a:rect r="r" b="b" t="t" l="l"/>
              <a:pathLst>
                <a:path h="2208450" w="2317046">
                  <a:moveTo>
                    <a:pt x="81841" y="0"/>
                  </a:moveTo>
                  <a:lnTo>
                    <a:pt x="2235205" y="0"/>
                  </a:lnTo>
                  <a:cubicBezTo>
                    <a:pt x="2280405" y="0"/>
                    <a:pt x="2317046" y="36641"/>
                    <a:pt x="2317046" y="81841"/>
                  </a:cubicBezTo>
                  <a:lnTo>
                    <a:pt x="2317046" y="2126609"/>
                  </a:lnTo>
                  <a:cubicBezTo>
                    <a:pt x="2317046" y="2171808"/>
                    <a:pt x="2280405" y="2208450"/>
                    <a:pt x="2235205" y="2208450"/>
                  </a:cubicBezTo>
                  <a:lnTo>
                    <a:pt x="81841" y="2208450"/>
                  </a:lnTo>
                  <a:cubicBezTo>
                    <a:pt x="36641" y="2208450"/>
                    <a:pt x="0" y="2171808"/>
                    <a:pt x="0" y="2126609"/>
                  </a:cubicBezTo>
                  <a:lnTo>
                    <a:pt x="0" y="81841"/>
                  </a:lnTo>
                  <a:cubicBezTo>
                    <a:pt x="0" y="36641"/>
                    <a:pt x="36641" y="0"/>
                    <a:pt x="81841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317046" cy="2237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6939703"/>
            <a:ext cx="7216524" cy="123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24"/>
              </a:lnSpc>
            </a:pPr>
            <a:r>
              <a:rPr lang="en-US" sz="9600" spc="-451" b="true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Limitations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42955" y="2483898"/>
            <a:ext cx="4695732" cy="599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spc="-164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Honest constraints: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Single</a:t>
            </a: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 EC2 instance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No Redis cache yet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IAM OIDC not implemented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No W</a:t>
            </a: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AF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Local logs only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00000">
            <a:off x="-2109444" y="5046072"/>
            <a:ext cx="9290530" cy="6858100"/>
          </a:xfrm>
          <a:custGeom>
            <a:avLst/>
            <a:gdLst/>
            <a:ahLst/>
            <a:cxnLst/>
            <a:rect r="r" b="b" t="t" l="l"/>
            <a:pathLst>
              <a:path h="6858100" w="9290530">
                <a:moveTo>
                  <a:pt x="9290530" y="0"/>
                </a:moveTo>
                <a:lnTo>
                  <a:pt x="0" y="0"/>
                </a:lnTo>
                <a:lnTo>
                  <a:pt x="0" y="6858101"/>
                </a:lnTo>
                <a:lnTo>
                  <a:pt x="9290530" y="6858101"/>
                </a:lnTo>
                <a:lnTo>
                  <a:pt x="929053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592054" y="970292"/>
            <a:ext cx="8797534" cy="8385207"/>
            <a:chOff x="0" y="0"/>
            <a:chExt cx="2317046" cy="2208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17046" cy="2208450"/>
            </a:xfrm>
            <a:custGeom>
              <a:avLst/>
              <a:gdLst/>
              <a:ahLst/>
              <a:cxnLst/>
              <a:rect r="r" b="b" t="t" l="l"/>
              <a:pathLst>
                <a:path h="2208450" w="2317046">
                  <a:moveTo>
                    <a:pt x="81841" y="0"/>
                  </a:moveTo>
                  <a:lnTo>
                    <a:pt x="2235205" y="0"/>
                  </a:lnTo>
                  <a:cubicBezTo>
                    <a:pt x="2280405" y="0"/>
                    <a:pt x="2317046" y="36641"/>
                    <a:pt x="2317046" y="81841"/>
                  </a:cubicBezTo>
                  <a:lnTo>
                    <a:pt x="2317046" y="2126609"/>
                  </a:lnTo>
                  <a:cubicBezTo>
                    <a:pt x="2317046" y="2171808"/>
                    <a:pt x="2280405" y="2208450"/>
                    <a:pt x="2235205" y="2208450"/>
                  </a:cubicBezTo>
                  <a:lnTo>
                    <a:pt x="81841" y="2208450"/>
                  </a:lnTo>
                  <a:cubicBezTo>
                    <a:pt x="36641" y="2208450"/>
                    <a:pt x="0" y="2171808"/>
                    <a:pt x="0" y="2126609"/>
                  </a:cubicBezTo>
                  <a:lnTo>
                    <a:pt x="0" y="81841"/>
                  </a:lnTo>
                  <a:cubicBezTo>
                    <a:pt x="0" y="36641"/>
                    <a:pt x="36641" y="0"/>
                    <a:pt x="81841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317046" cy="2237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6489484"/>
            <a:ext cx="7216524" cy="211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4"/>
              </a:lnSpc>
            </a:pPr>
            <a:r>
              <a:rPr lang="en-US" sz="8600" spc="-404" b="true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Future Improvements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09820" y="2053461"/>
            <a:ext cx="4162003" cy="807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spc="-164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Roadmap:</a:t>
            </a:r>
          </a:p>
          <a:p>
            <a:pPr algn="l">
              <a:lnSpc>
                <a:spcPts val="4199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ECS/Fargate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ElastiCache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ACM cust</a:t>
            </a: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om domains\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GitHub OIDC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Blue/green depl</a:t>
            </a: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oys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W</a:t>
            </a: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AF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Centr</a:t>
            </a: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al logging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00000">
            <a:off x="-2109444" y="5046072"/>
            <a:ext cx="9290530" cy="6858100"/>
          </a:xfrm>
          <a:custGeom>
            <a:avLst/>
            <a:gdLst/>
            <a:ahLst/>
            <a:cxnLst/>
            <a:rect r="r" b="b" t="t" l="l"/>
            <a:pathLst>
              <a:path h="6858100" w="9290530">
                <a:moveTo>
                  <a:pt x="9290530" y="0"/>
                </a:moveTo>
                <a:lnTo>
                  <a:pt x="0" y="0"/>
                </a:lnTo>
                <a:lnTo>
                  <a:pt x="0" y="6858101"/>
                </a:lnTo>
                <a:lnTo>
                  <a:pt x="9290530" y="6858101"/>
                </a:lnTo>
                <a:lnTo>
                  <a:pt x="929053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592054" y="970292"/>
            <a:ext cx="8797534" cy="8385207"/>
            <a:chOff x="0" y="0"/>
            <a:chExt cx="2317046" cy="2208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17046" cy="2208450"/>
            </a:xfrm>
            <a:custGeom>
              <a:avLst/>
              <a:gdLst/>
              <a:ahLst/>
              <a:cxnLst/>
              <a:rect r="r" b="b" t="t" l="l"/>
              <a:pathLst>
                <a:path h="2208450" w="2317046">
                  <a:moveTo>
                    <a:pt x="81841" y="0"/>
                  </a:moveTo>
                  <a:lnTo>
                    <a:pt x="2235205" y="0"/>
                  </a:lnTo>
                  <a:cubicBezTo>
                    <a:pt x="2280405" y="0"/>
                    <a:pt x="2317046" y="36641"/>
                    <a:pt x="2317046" y="81841"/>
                  </a:cubicBezTo>
                  <a:lnTo>
                    <a:pt x="2317046" y="2126609"/>
                  </a:lnTo>
                  <a:cubicBezTo>
                    <a:pt x="2317046" y="2171808"/>
                    <a:pt x="2280405" y="2208450"/>
                    <a:pt x="2235205" y="2208450"/>
                  </a:cubicBezTo>
                  <a:lnTo>
                    <a:pt x="81841" y="2208450"/>
                  </a:lnTo>
                  <a:cubicBezTo>
                    <a:pt x="36641" y="2208450"/>
                    <a:pt x="0" y="2171808"/>
                    <a:pt x="0" y="2126609"/>
                  </a:cubicBezTo>
                  <a:lnTo>
                    <a:pt x="0" y="81841"/>
                  </a:lnTo>
                  <a:cubicBezTo>
                    <a:pt x="0" y="36641"/>
                    <a:pt x="36641" y="0"/>
                    <a:pt x="81841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317046" cy="2237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6489484"/>
            <a:ext cx="7216524" cy="211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4"/>
              </a:lnSpc>
            </a:pPr>
            <a:r>
              <a:rPr lang="en-US" sz="8600" spc="-404" b="true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Lessons Learned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17084" y="2774734"/>
            <a:ext cx="4547474" cy="701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Terraform dependency man</a:t>
            </a: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agement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CORS and HTTPS issues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SG chaining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CloudFr</a:t>
            </a: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ont invalidations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Secure secrets handling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Debugging</a:t>
            </a:r>
            <a:r>
              <a:rPr lang="en-US" sz="2600" spc="-12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 networking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00000">
            <a:off x="-2109444" y="5046072"/>
            <a:ext cx="9290530" cy="6858100"/>
          </a:xfrm>
          <a:custGeom>
            <a:avLst/>
            <a:gdLst/>
            <a:ahLst/>
            <a:cxnLst/>
            <a:rect r="r" b="b" t="t" l="l"/>
            <a:pathLst>
              <a:path h="6858100" w="9290530">
                <a:moveTo>
                  <a:pt x="9290530" y="0"/>
                </a:moveTo>
                <a:lnTo>
                  <a:pt x="0" y="0"/>
                </a:lnTo>
                <a:lnTo>
                  <a:pt x="0" y="6858101"/>
                </a:lnTo>
                <a:lnTo>
                  <a:pt x="9290530" y="6858101"/>
                </a:lnTo>
                <a:lnTo>
                  <a:pt x="929053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592054" y="970292"/>
            <a:ext cx="8797534" cy="8385207"/>
            <a:chOff x="0" y="0"/>
            <a:chExt cx="2317046" cy="2208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17046" cy="2208450"/>
            </a:xfrm>
            <a:custGeom>
              <a:avLst/>
              <a:gdLst/>
              <a:ahLst/>
              <a:cxnLst/>
              <a:rect r="r" b="b" t="t" l="l"/>
              <a:pathLst>
                <a:path h="2208450" w="2317046">
                  <a:moveTo>
                    <a:pt x="81841" y="0"/>
                  </a:moveTo>
                  <a:lnTo>
                    <a:pt x="2235205" y="0"/>
                  </a:lnTo>
                  <a:cubicBezTo>
                    <a:pt x="2280405" y="0"/>
                    <a:pt x="2317046" y="36641"/>
                    <a:pt x="2317046" y="81841"/>
                  </a:cubicBezTo>
                  <a:lnTo>
                    <a:pt x="2317046" y="2126609"/>
                  </a:lnTo>
                  <a:cubicBezTo>
                    <a:pt x="2317046" y="2171808"/>
                    <a:pt x="2280405" y="2208450"/>
                    <a:pt x="2235205" y="2208450"/>
                  </a:cubicBezTo>
                  <a:lnTo>
                    <a:pt x="81841" y="2208450"/>
                  </a:lnTo>
                  <a:cubicBezTo>
                    <a:pt x="36641" y="2208450"/>
                    <a:pt x="0" y="2171808"/>
                    <a:pt x="0" y="2126609"/>
                  </a:cubicBezTo>
                  <a:lnTo>
                    <a:pt x="0" y="81841"/>
                  </a:lnTo>
                  <a:cubicBezTo>
                    <a:pt x="0" y="36641"/>
                    <a:pt x="36641" y="0"/>
                    <a:pt x="81841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317046" cy="2237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6489484"/>
            <a:ext cx="7216524" cy="211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4"/>
              </a:lnSpc>
            </a:pPr>
            <a:r>
              <a:rPr lang="en-US" sz="8600" spc="-404" b="true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Final Demo Links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08328" y="2775245"/>
            <a:ext cx="3764987" cy="623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 spc="-122" u="sng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  <a:hlinkClick r:id="rId5" tooltip="https://d370h72f8ty4et.cloudfront.net/appointments"/>
              </a:rPr>
              <a:t>Fro</a:t>
            </a:r>
            <a:r>
              <a:rPr lang="en-US" sz="2600" spc="-122" u="sng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  <a:hlinkClick r:id="rId6" tooltip="https://d370h72f8ty4et.cloudfront.net/appointments"/>
              </a:rPr>
              <a:t>ntend URL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 spc="-122" u="sng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  <a:hlinkClick r:id="rId7" tooltip="https://d2irs3t4926chr.cloudfront.net"/>
              </a:rPr>
              <a:t>API endp</a:t>
            </a:r>
            <a:r>
              <a:rPr lang="en-US" sz="2600" spc="-122" u="sng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  <a:hlinkClick r:id="rId8" tooltip="https://d2irs3t4926chr.cloudfront.net"/>
              </a:rPr>
              <a:t>oint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 spc="-122" u="sng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  <a:hlinkClick r:id="rId9" tooltip="https://github.com/caleb-okkers/argo-bookings"/>
              </a:rPr>
              <a:t>GitHub repo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 spc="-122" u="sng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  <a:hlinkClick r:id="rId10" tooltip="https://drive.google.com/file/d/1QfvTIkVUtQuVP2uUUV8MJR2xbWTTAZnV/view?usp=sharing"/>
              </a:rPr>
              <a:t>Architecture diagram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4022" y="5188961"/>
            <a:ext cx="4716981" cy="6251420"/>
          </a:xfrm>
          <a:custGeom>
            <a:avLst/>
            <a:gdLst/>
            <a:ahLst/>
            <a:cxnLst/>
            <a:rect r="r" b="b" t="t" l="l"/>
            <a:pathLst>
              <a:path h="6251420" w="4716981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25852">
            <a:off x="-2330235" y="2657262"/>
            <a:ext cx="9386678" cy="10557613"/>
          </a:xfrm>
          <a:custGeom>
            <a:avLst/>
            <a:gdLst/>
            <a:ahLst/>
            <a:cxnLst/>
            <a:rect r="r" b="b" t="t" l="l"/>
            <a:pathLst>
              <a:path h="10557613" w="9386678">
                <a:moveTo>
                  <a:pt x="0" y="0"/>
                </a:moveTo>
                <a:lnTo>
                  <a:pt x="9386678" y="0"/>
                </a:lnTo>
                <a:lnTo>
                  <a:pt x="9386678" y="10557613"/>
                </a:lnTo>
                <a:lnTo>
                  <a:pt x="0" y="10557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43327" y="-1437860"/>
            <a:ext cx="12858845" cy="4933121"/>
          </a:xfrm>
          <a:custGeom>
            <a:avLst/>
            <a:gdLst/>
            <a:ahLst/>
            <a:cxnLst/>
            <a:rect r="r" b="b" t="t" l="l"/>
            <a:pathLst>
              <a:path h="4933121" w="12858845">
                <a:moveTo>
                  <a:pt x="0" y="0"/>
                </a:moveTo>
                <a:lnTo>
                  <a:pt x="12858845" y="0"/>
                </a:lnTo>
                <a:lnTo>
                  <a:pt x="12858845" y="4933120"/>
                </a:lnTo>
                <a:lnTo>
                  <a:pt x="0" y="49331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268640" y="-1913484"/>
            <a:ext cx="8120948" cy="14062990"/>
            <a:chOff x="0" y="0"/>
            <a:chExt cx="2138850" cy="37038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8850" cy="3703833"/>
            </a:xfrm>
            <a:custGeom>
              <a:avLst/>
              <a:gdLst/>
              <a:ahLst/>
              <a:cxnLst/>
              <a:rect r="r" b="b" t="t" l="l"/>
              <a:pathLst>
                <a:path h="3703833" w="2138850">
                  <a:moveTo>
                    <a:pt x="38133" y="0"/>
                  </a:moveTo>
                  <a:lnTo>
                    <a:pt x="2100717" y="0"/>
                  </a:lnTo>
                  <a:cubicBezTo>
                    <a:pt x="2110831" y="0"/>
                    <a:pt x="2120530" y="4018"/>
                    <a:pt x="2127682" y="11169"/>
                  </a:cubicBezTo>
                  <a:cubicBezTo>
                    <a:pt x="2134833" y="18320"/>
                    <a:pt x="2138850" y="28020"/>
                    <a:pt x="2138850" y="38133"/>
                  </a:cubicBezTo>
                  <a:lnTo>
                    <a:pt x="2138850" y="3665700"/>
                  </a:lnTo>
                  <a:cubicBezTo>
                    <a:pt x="2138850" y="3675813"/>
                    <a:pt x="2134833" y="3685513"/>
                    <a:pt x="2127682" y="3692664"/>
                  </a:cubicBezTo>
                  <a:cubicBezTo>
                    <a:pt x="2120530" y="3699815"/>
                    <a:pt x="2110831" y="3703833"/>
                    <a:pt x="2100717" y="3703833"/>
                  </a:cubicBezTo>
                  <a:lnTo>
                    <a:pt x="38133" y="3703833"/>
                  </a:lnTo>
                  <a:cubicBezTo>
                    <a:pt x="28020" y="3703833"/>
                    <a:pt x="18320" y="3699815"/>
                    <a:pt x="11169" y="3692664"/>
                  </a:cubicBezTo>
                  <a:cubicBezTo>
                    <a:pt x="4018" y="3685513"/>
                    <a:pt x="0" y="3675813"/>
                    <a:pt x="0" y="3665700"/>
                  </a:cubicBezTo>
                  <a:lnTo>
                    <a:pt x="0" y="38133"/>
                  </a:lnTo>
                  <a:cubicBezTo>
                    <a:pt x="0" y="28020"/>
                    <a:pt x="4018" y="18320"/>
                    <a:pt x="11169" y="11169"/>
                  </a:cubicBezTo>
                  <a:cubicBezTo>
                    <a:pt x="18320" y="4018"/>
                    <a:pt x="28020" y="0"/>
                    <a:pt x="38133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138850" cy="3732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95492" y="6554416"/>
            <a:ext cx="7807602" cy="446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4"/>
              </a:lnSpc>
            </a:pPr>
            <a:r>
              <a:rPr lang="en-US" sz="12196" spc="-573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Objectives</a:t>
            </a:r>
          </a:p>
          <a:p>
            <a:pPr algn="l">
              <a:lnSpc>
                <a:spcPts val="11464"/>
              </a:lnSpc>
            </a:pPr>
          </a:p>
          <a:p>
            <a:pPr algn="l">
              <a:lnSpc>
                <a:spcPts val="1146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806577" y="2554391"/>
            <a:ext cx="930834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0"/>
              </a:lnSpc>
            </a:pPr>
            <a:r>
              <a:rPr lang="en-US" b="true" sz="2500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06577" y="3368185"/>
            <a:ext cx="930834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0"/>
              </a:lnSpc>
            </a:pPr>
            <a:r>
              <a:rPr lang="en-US" b="true" sz="2500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01565" y="2554391"/>
            <a:ext cx="5850087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2500" spc="-117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Design highly available AWS architecture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01565" y="3368185"/>
            <a:ext cx="5466983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2500" spc="-117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Deploy infrastructure using Terraform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06577" y="4181979"/>
            <a:ext cx="930834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0"/>
              </a:lnSpc>
            </a:pPr>
            <a:r>
              <a:rPr lang="en-US" b="true" sz="2500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01565" y="4181979"/>
            <a:ext cx="5466983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2500" spc="-117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Host frontend and backend securely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06577" y="4995773"/>
            <a:ext cx="930834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0"/>
              </a:lnSpc>
            </a:pPr>
            <a:r>
              <a:rPr lang="en-US" b="true" sz="2500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01565" y="4995773"/>
            <a:ext cx="5466983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2500" spc="-117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Implement monitoring and alarms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06577" y="5809568"/>
            <a:ext cx="930834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0"/>
              </a:lnSpc>
            </a:pPr>
            <a:r>
              <a:rPr lang="en-US" b="true" sz="2500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01565" y="5809568"/>
            <a:ext cx="5466983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2500" spc="-117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Control costs using AWS Budgets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06577" y="6623362"/>
            <a:ext cx="930834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0"/>
              </a:lnSpc>
            </a:pPr>
            <a:r>
              <a:rPr lang="en-US" b="true" sz="2500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01565" y="6623362"/>
            <a:ext cx="5466983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2500" spc="-117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Automate deployments with CI/CD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06577" y="7437156"/>
            <a:ext cx="930834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0"/>
              </a:lnSpc>
            </a:pPr>
            <a:r>
              <a:rPr lang="en-US" b="true" sz="2500" spc="-117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07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01565" y="7437156"/>
            <a:ext cx="5466983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2500" spc="-117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Deliver a production-ready system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77201">
            <a:off x="8302125" y="-801031"/>
            <a:ext cx="12791303" cy="9442307"/>
          </a:xfrm>
          <a:custGeom>
            <a:avLst/>
            <a:gdLst/>
            <a:ahLst/>
            <a:cxnLst/>
            <a:rect r="r" b="b" t="t" l="l"/>
            <a:pathLst>
              <a:path h="9442307" w="12791303">
                <a:moveTo>
                  <a:pt x="0" y="0"/>
                </a:moveTo>
                <a:lnTo>
                  <a:pt x="12791302" y="0"/>
                </a:lnTo>
                <a:lnTo>
                  <a:pt x="12791302" y="9442307"/>
                </a:lnTo>
                <a:lnTo>
                  <a:pt x="0" y="94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59522">
            <a:off x="-1466084" y="-1104127"/>
            <a:ext cx="6017764" cy="3599717"/>
          </a:xfrm>
          <a:custGeom>
            <a:avLst/>
            <a:gdLst/>
            <a:ahLst/>
            <a:cxnLst/>
            <a:rect r="r" b="b" t="t" l="l"/>
            <a:pathLst>
              <a:path h="3599717" w="6017764">
                <a:moveTo>
                  <a:pt x="0" y="0"/>
                </a:moveTo>
                <a:lnTo>
                  <a:pt x="6017764" y="0"/>
                </a:lnTo>
                <a:lnTo>
                  <a:pt x="6017764" y="3599717"/>
                </a:lnTo>
                <a:lnTo>
                  <a:pt x="0" y="3599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24022" y="5188961"/>
            <a:ext cx="4716981" cy="6251420"/>
          </a:xfrm>
          <a:custGeom>
            <a:avLst/>
            <a:gdLst/>
            <a:ahLst/>
            <a:cxnLst/>
            <a:rect r="r" b="b" t="t" l="l"/>
            <a:pathLst>
              <a:path h="6251420" w="4716981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692569"/>
            <a:ext cx="9672886" cy="6055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95"/>
              </a:lnSpc>
            </a:pPr>
            <a:r>
              <a:rPr lang="en-US" sz="24569" spc="-1154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Thank You</a:t>
            </a:r>
          </a:p>
        </p:txBody>
      </p:sp>
      <p:sp>
        <p:nvSpPr>
          <p:cNvPr name="AutoShape 6" id="6"/>
          <p:cNvSpPr/>
          <p:nvPr/>
        </p:nvSpPr>
        <p:spPr>
          <a:xfrm>
            <a:off x="1045163" y="1480091"/>
            <a:ext cx="16214137" cy="0"/>
          </a:xfrm>
          <a:prstGeom prst="line">
            <a:avLst/>
          </a:prstGeom>
          <a:ln cap="flat" w="19050">
            <a:solidFill>
              <a:srgbClr val="4242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809146" y="622579"/>
            <a:ext cx="3450154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68"/>
              </a:lnSpc>
            </a:pPr>
            <a:r>
              <a:rPr lang="en-US" b="true" sz="1800" spc="-100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Presented by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09146" y="920227"/>
            <a:ext cx="3450154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000" spc="-112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Caleb Okkers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01262" y="7848014"/>
            <a:ext cx="3500324" cy="123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1"/>
              </a:lnSpc>
            </a:pPr>
            <a:r>
              <a:rPr lang="en-US" sz="3921" spc="-219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for your time and attention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4022" y="5188961"/>
            <a:ext cx="4716981" cy="6251420"/>
          </a:xfrm>
          <a:custGeom>
            <a:avLst/>
            <a:gdLst/>
            <a:ahLst/>
            <a:cxnLst/>
            <a:rect r="r" b="b" t="t" l="l"/>
            <a:pathLst>
              <a:path h="6251420" w="4716981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25852">
            <a:off x="-2330235" y="2657262"/>
            <a:ext cx="9386678" cy="10557613"/>
          </a:xfrm>
          <a:custGeom>
            <a:avLst/>
            <a:gdLst/>
            <a:ahLst/>
            <a:cxnLst/>
            <a:rect r="r" b="b" t="t" l="l"/>
            <a:pathLst>
              <a:path h="10557613" w="9386678">
                <a:moveTo>
                  <a:pt x="0" y="0"/>
                </a:moveTo>
                <a:lnTo>
                  <a:pt x="9386678" y="0"/>
                </a:lnTo>
                <a:lnTo>
                  <a:pt x="9386678" y="10557613"/>
                </a:lnTo>
                <a:lnTo>
                  <a:pt x="0" y="10557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43327" y="-1437860"/>
            <a:ext cx="12858845" cy="4933121"/>
          </a:xfrm>
          <a:custGeom>
            <a:avLst/>
            <a:gdLst/>
            <a:ahLst/>
            <a:cxnLst/>
            <a:rect r="r" b="b" t="t" l="l"/>
            <a:pathLst>
              <a:path h="4933121" w="12858845">
                <a:moveTo>
                  <a:pt x="0" y="0"/>
                </a:moveTo>
                <a:lnTo>
                  <a:pt x="12858845" y="0"/>
                </a:lnTo>
                <a:lnTo>
                  <a:pt x="12858845" y="4933120"/>
                </a:lnTo>
                <a:lnTo>
                  <a:pt x="0" y="49331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96460" y="381606"/>
            <a:ext cx="7865309" cy="9614710"/>
          </a:xfrm>
          <a:custGeom>
            <a:avLst/>
            <a:gdLst/>
            <a:ahLst/>
            <a:cxnLst/>
            <a:rect r="r" b="b" t="t" l="l"/>
            <a:pathLst>
              <a:path h="9614710" w="7865309">
                <a:moveTo>
                  <a:pt x="0" y="0"/>
                </a:moveTo>
                <a:lnTo>
                  <a:pt x="7865309" y="0"/>
                </a:lnTo>
                <a:lnTo>
                  <a:pt x="7865309" y="9614710"/>
                </a:lnTo>
                <a:lnTo>
                  <a:pt x="0" y="96147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5492" y="6516316"/>
            <a:ext cx="7899884" cy="2584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67"/>
              </a:lnSpc>
            </a:pPr>
            <a:r>
              <a:rPr lang="en-US" sz="10497" spc="-493" b="true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Architectural Diagram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42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223" y="3602732"/>
            <a:ext cx="18339515" cy="9403170"/>
          </a:xfrm>
          <a:custGeom>
            <a:avLst/>
            <a:gdLst/>
            <a:ahLst/>
            <a:cxnLst/>
            <a:rect r="r" b="b" t="t" l="l"/>
            <a:pathLst>
              <a:path h="9403170" w="18339515">
                <a:moveTo>
                  <a:pt x="0" y="0"/>
                </a:moveTo>
                <a:lnTo>
                  <a:pt x="18339516" y="0"/>
                </a:lnTo>
                <a:lnTo>
                  <a:pt x="18339516" y="9403170"/>
                </a:lnTo>
                <a:lnTo>
                  <a:pt x="0" y="940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3669" y="-206665"/>
            <a:ext cx="18695337" cy="4744221"/>
            <a:chOff x="0" y="0"/>
            <a:chExt cx="2896397" cy="7350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96397" cy="735004"/>
            </a:xfrm>
            <a:custGeom>
              <a:avLst/>
              <a:gdLst/>
              <a:ahLst/>
              <a:cxnLst/>
              <a:rect r="r" b="b" t="t" l="l"/>
              <a:pathLst>
                <a:path h="735004" w="2896397">
                  <a:moveTo>
                    <a:pt x="0" y="0"/>
                  </a:moveTo>
                  <a:lnTo>
                    <a:pt x="2896397" y="0"/>
                  </a:lnTo>
                  <a:lnTo>
                    <a:pt x="2896397" y="735004"/>
                  </a:lnTo>
                  <a:lnTo>
                    <a:pt x="0" y="735004"/>
                  </a:lnTo>
                  <a:close/>
                </a:path>
              </a:pathLst>
            </a:custGeom>
            <a:blipFill>
              <a:blip r:embed="rId3"/>
              <a:stretch>
                <a:fillRect l="0" t="-168860" r="0" b="-294089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94040" y="2728442"/>
            <a:ext cx="16495548" cy="6691928"/>
            <a:chOff x="0" y="0"/>
            <a:chExt cx="4344507" cy="1762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44507" cy="1762483"/>
            </a:xfrm>
            <a:custGeom>
              <a:avLst/>
              <a:gdLst/>
              <a:ahLst/>
              <a:cxnLst/>
              <a:rect r="r" b="b" t="t" l="l"/>
              <a:pathLst>
                <a:path h="1762483" w="4344507">
                  <a:moveTo>
                    <a:pt x="43648" y="0"/>
                  </a:moveTo>
                  <a:lnTo>
                    <a:pt x="4300858" y="0"/>
                  </a:lnTo>
                  <a:cubicBezTo>
                    <a:pt x="4312435" y="0"/>
                    <a:pt x="4323537" y="4599"/>
                    <a:pt x="4331722" y="12784"/>
                  </a:cubicBezTo>
                  <a:cubicBezTo>
                    <a:pt x="4339908" y="20970"/>
                    <a:pt x="4344507" y="32072"/>
                    <a:pt x="4344507" y="43648"/>
                  </a:cubicBezTo>
                  <a:lnTo>
                    <a:pt x="4344507" y="1718835"/>
                  </a:lnTo>
                  <a:cubicBezTo>
                    <a:pt x="4344507" y="1742941"/>
                    <a:pt x="4324965" y="1762483"/>
                    <a:pt x="4300858" y="1762483"/>
                  </a:cubicBezTo>
                  <a:lnTo>
                    <a:pt x="43648" y="1762483"/>
                  </a:lnTo>
                  <a:cubicBezTo>
                    <a:pt x="32072" y="1762483"/>
                    <a:pt x="20970" y="1757885"/>
                    <a:pt x="12784" y="1749699"/>
                  </a:cubicBezTo>
                  <a:cubicBezTo>
                    <a:pt x="4599" y="1741513"/>
                    <a:pt x="0" y="1730411"/>
                    <a:pt x="0" y="1718835"/>
                  </a:cubicBezTo>
                  <a:lnTo>
                    <a:pt x="0" y="43648"/>
                  </a:lnTo>
                  <a:cubicBezTo>
                    <a:pt x="0" y="19542"/>
                    <a:pt x="19542" y="0"/>
                    <a:pt x="43648" y="0"/>
                  </a:cubicBezTo>
                  <a:close/>
                </a:path>
              </a:pathLst>
            </a:custGeom>
            <a:solidFill>
              <a:srgbClr val="424242"/>
            </a:solidFill>
            <a:ln w="19050" cap="rnd">
              <a:solidFill>
                <a:srgbClr val="D0D7DD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344507" cy="1791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486613" y="3122398"/>
            <a:ext cx="480334" cy="4803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0CEFD">
                    <a:alpha val="100000"/>
                  </a:srgbClr>
                </a:gs>
                <a:gs pos="100000">
                  <a:srgbClr val="E4F2FF">
                    <a:alpha val="100000"/>
                  </a:srgbClr>
                </a:gs>
              </a:gsLst>
              <a:lin ang="0"/>
            </a:gra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42875"/>
              <a:ext cx="660400" cy="593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01969" y="3630688"/>
            <a:ext cx="13156476" cy="155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4"/>
              </a:lnSpc>
            </a:pPr>
            <a:r>
              <a:rPr lang="en-US" sz="12196" spc="-573" b="true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System Workflow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14948" y="5600202"/>
            <a:ext cx="7053732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 spc="-11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User hits frontend CloudFront URL</a:t>
            </a: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 spc="-11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SPA calls API CDN</a:t>
            </a: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 spc="-11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CloudFront → ALB</a:t>
            </a: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 spc="-11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ALB → EC2 container</a:t>
            </a: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 spc="-11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EC2 → RDS</a:t>
            </a: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 spc="-11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Response returned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42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223" y="3602732"/>
            <a:ext cx="18339515" cy="9403170"/>
          </a:xfrm>
          <a:custGeom>
            <a:avLst/>
            <a:gdLst/>
            <a:ahLst/>
            <a:cxnLst/>
            <a:rect r="r" b="b" t="t" l="l"/>
            <a:pathLst>
              <a:path h="9403170" w="18339515">
                <a:moveTo>
                  <a:pt x="0" y="0"/>
                </a:moveTo>
                <a:lnTo>
                  <a:pt x="18339516" y="0"/>
                </a:lnTo>
                <a:lnTo>
                  <a:pt x="18339516" y="9403170"/>
                </a:lnTo>
                <a:lnTo>
                  <a:pt x="0" y="940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3669" y="-206665"/>
            <a:ext cx="18695337" cy="4744221"/>
            <a:chOff x="0" y="0"/>
            <a:chExt cx="2896397" cy="7350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96397" cy="735004"/>
            </a:xfrm>
            <a:custGeom>
              <a:avLst/>
              <a:gdLst/>
              <a:ahLst/>
              <a:cxnLst/>
              <a:rect r="r" b="b" t="t" l="l"/>
              <a:pathLst>
                <a:path h="735004" w="2896397">
                  <a:moveTo>
                    <a:pt x="0" y="0"/>
                  </a:moveTo>
                  <a:lnTo>
                    <a:pt x="2896397" y="0"/>
                  </a:lnTo>
                  <a:lnTo>
                    <a:pt x="2896397" y="735004"/>
                  </a:lnTo>
                  <a:lnTo>
                    <a:pt x="0" y="735004"/>
                  </a:lnTo>
                  <a:close/>
                </a:path>
              </a:pathLst>
            </a:custGeom>
            <a:blipFill>
              <a:blip r:embed="rId3"/>
              <a:stretch>
                <a:fillRect l="0" t="-168860" r="0" b="-294089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94040" y="2728442"/>
            <a:ext cx="16495548" cy="6691928"/>
            <a:chOff x="0" y="0"/>
            <a:chExt cx="4344507" cy="1762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44507" cy="1762483"/>
            </a:xfrm>
            <a:custGeom>
              <a:avLst/>
              <a:gdLst/>
              <a:ahLst/>
              <a:cxnLst/>
              <a:rect r="r" b="b" t="t" l="l"/>
              <a:pathLst>
                <a:path h="1762483" w="4344507">
                  <a:moveTo>
                    <a:pt x="43648" y="0"/>
                  </a:moveTo>
                  <a:lnTo>
                    <a:pt x="4300858" y="0"/>
                  </a:lnTo>
                  <a:cubicBezTo>
                    <a:pt x="4312435" y="0"/>
                    <a:pt x="4323537" y="4599"/>
                    <a:pt x="4331722" y="12784"/>
                  </a:cubicBezTo>
                  <a:cubicBezTo>
                    <a:pt x="4339908" y="20970"/>
                    <a:pt x="4344507" y="32072"/>
                    <a:pt x="4344507" y="43648"/>
                  </a:cubicBezTo>
                  <a:lnTo>
                    <a:pt x="4344507" y="1718835"/>
                  </a:lnTo>
                  <a:cubicBezTo>
                    <a:pt x="4344507" y="1742941"/>
                    <a:pt x="4324965" y="1762483"/>
                    <a:pt x="4300858" y="1762483"/>
                  </a:cubicBezTo>
                  <a:lnTo>
                    <a:pt x="43648" y="1762483"/>
                  </a:lnTo>
                  <a:cubicBezTo>
                    <a:pt x="32072" y="1762483"/>
                    <a:pt x="20970" y="1757885"/>
                    <a:pt x="12784" y="1749699"/>
                  </a:cubicBezTo>
                  <a:cubicBezTo>
                    <a:pt x="4599" y="1741513"/>
                    <a:pt x="0" y="1730411"/>
                    <a:pt x="0" y="1718835"/>
                  </a:cubicBezTo>
                  <a:lnTo>
                    <a:pt x="0" y="43648"/>
                  </a:lnTo>
                  <a:cubicBezTo>
                    <a:pt x="0" y="19542"/>
                    <a:pt x="19542" y="0"/>
                    <a:pt x="43648" y="0"/>
                  </a:cubicBezTo>
                  <a:close/>
                </a:path>
              </a:pathLst>
            </a:custGeom>
            <a:solidFill>
              <a:srgbClr val="424242"/>
            </a:solidFill>
            <a:ln w="19050" cap="rnd">
              <a:solidFill>
                <a:srgbClr val="D0D7DD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344507" cy="1791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486613" y="3122398"/>
            <a:ext cx="480334" cy="48033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0CEFD">
                    <a:alpha val="100000"/>
                  </a:srgbClr>
                </a:gs>
                <a:gs pos="100000">
                  <a:srgbClr val="E4F2FF">
                    <a:alpha val="100000"/>
                  </a:srgbClr>
                </a:gs>
              </a:gsLst>
              <a:lin ang="0"/>
            </a:gra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42875"/>
              <a:ext cx="660400" cy="593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01969" y="3611638"/>
            <a:ext cx="14181667" cy="1452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13"/>
              </a:lnSpc>
            </a:pPr>
            <a:r>
              <a:rPr lang="en-US" sz="11396" spc="-535" b="true">
                <a:solidFill>
                  <a:srgbClr val="FF914D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AWS</a:t>
            </a:r>
            <a:r>
              <a:rPr lang="en-US" sz="11396" spc="-535" b="true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 Services Used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92160" y="5718808"/>
            <a:ext cx="6549654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 spc="-11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VPC / Subnets / IGW</a:t>
            </a: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 spc="-11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EC2 Auto Scaling Group</a:t>
            </a: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 spc="-11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Application Load Balancer</a:t>
            </a: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 spc="-11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Amazon RDS</a:t>
            </a: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 spc="-11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S3</a:t>
            </a:r>
          </a:p>
          <a:p>
            <a:pPr algn="just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 spc="-11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CloudFront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141814" y="5718808"/>
            <a:ext cx="6549654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 spc="-11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ECR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 spc="-11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Systems Manager Parameter Store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 spc="-11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CloudWatch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 spc="-11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AWS Budgets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 spc="-11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GitHub Actions</a:t>
            </a:r>
          </a:p>
          <a:p>
            <a:pPr algn="l" marL="518157" indent="-259078" lvl="1">
              <a:lnSpc>
                <a:spcPts val="3359"/>
              </a:lnSpc>
              <a:buFont typeface="Arial"/>
              <a:buChar char="•"/>
            </a:pPr>
            <a:r>
              <a:rPr lang="en-US" sz="2399" spc="-11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Terr</a:t>
            </a:r>
            <a:r>
              <a:rPr lang="en-US" sz="2399" spc="-11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aform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42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25852">
            <a:off x="11466076" y="-4040445"/>
            <a:ext cx="9386678" cy="10557613"/>
          </a:xfrm>
          <a:custGeom>
            <a:avLst/>
            <a:gdLst/>
            <a:ahLst/>
            <a:cxnLst/>
            <a:rect r="r" b="b" t="t" l="l"/>
            <a:pathLst>
              <a:path h="10557613" w="9386678">
                <a:moveTo>
                  <a:pt x="0" y="0"/>
                </a:moveTo>
                <a:lnTo>
                  <a:pt x="9386678" y="0"/>
                </a:lnTo>
                <a:lnTo>
                  <a:pt x="9386678" y="10557613"/>
                </a:lnTo>
                <a:lnTo>
                  <a:pt x="0" y="10557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64581" y="6163012"/>
            <a:ext cx="12299674" cy="5143500"/>
          </a:xfrm>
          <a:custGeom>
            <a:avLst/>
            <a:gdLst/>
            <a:ahLst/>
            <a:cxnLst/>
            <a:rect r="r" b="b" t="t" l="l"/>
            <a:pathLst>
              <a:path h="5143500" w="12299674">
                <a:moveTo>
                  <a:pt x="0" y="0"/>
                </a:moveTo>
                <a:lnTo>
                  <a:pt x="12299674" y="0"/>
                </a:lnTo>
                <a:lnTo>
                  <a:pt x="1229967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0999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4459903"/>
            <a:ext cx="16360888" cy="4960467"/>
            <a:chOff x="0" y="0"/>
            <a:chExt cx="4309041" cy="13064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09040" cy="1306461"/>
            </a:xfrm>
            <a:custGeom>
              <a:avLst/>
              <a:gdLst/>
              <a:ahLst/>
              <a:cxnLst/>
              <a:rect r="r" b="b" t="t" l="l"/>
              <a:pathLst>
                <a:path h="1306461" w="4309040">
                  <a:moveTo>
                    <a:pt x="44007" y="0"/>
                  </a:moveTo>
                  <a:lnTo>
                    <a:pt x="4265033" y="0"/>
                  </a:lnTo>
                  <a:cubicBezTo>
                    <a:pt x="4276704" y="0"/>
                    <a:pt x="4287898" y="4636"/>
                    <a:pt x="4296151" y="12889"/>
                  </a:cubicBezTo>
                  <a:cubicBezTo>
                    <a:pt x="4304404" y="21142"/>
                    <a:pt x="4309040" y="32336"/>
                    <a:pt x="4309040" y="44007"/>
                  </a:cubicBezTo>
                  <a:lnTo>
                    <a:pt x="4309040" y="1262453"/>
                  </a:lnTo>
                  <a:cubicBezTo>
                    <a:pt x="4309040" y="1274125"/>
                    <a:pt x="4304404" y="1285318"/>
                    <a:pt x="4296151" y="1293571"/>
                  </a:cubicBezTo>
                  <a:cubicBezTo>
                    <a:pt x="4287898" y="1301824"/>
                    <a:pt x="4276704" y="1306461"/>
                    <a:pt x="4265033" y="1306461"/>
                  </a:cubicBezTo>
                  <a:lnTo>
                    <a:pt x="44007" y="1306461"/>
                  </a:lnTo>
                  <a:cubicBezTo>
                    <a:pt x="32336" y="1306461"/>
                    <a:pt x="21142" y="1301824"/>
                    <a:pt x="12889" y="1293571"/>
                  </a:cubicBezTo>
                  <a:cubicBezTo>
                    <a:pt x="4636" y="1285318"/>
                    <a:pt x="0" y="1274125"/>
                    <a:pt x="0" y="1262453"/>
                  </a:cubicBezTo>
                  <a:lnTo>
                    <a:pt x="0" y="44007"/>
                  </a:lnTo>
                  <a:cubicBezTo>
                    <a:pt x="0" y="32336"/>
                    <a:pt x="4636" y="21142"/>
                    <a:pt x="12889" y="12889"/>
                  </a:cubicBezTo>
                  <a:cubicBezTo>
                    <a:pt x="21142" y="4636"/>
                    <a:pt x="32336" y="0"/>
                    <a:pt x="44007" y="0"/>
                  </a:cubicBezTo>
                  <a:close/>
                </a:path>
              </a:pathLst>
            </a:custGeom>
            <a:solidFill>
              <a:srgbClr val="424242"/>
            </a:solidFill>
            <a:ln w="19050" cap="rnd">
              <a:solidFill>
                <a:srgbClr val="D0D7DD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309041" cy="1335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6307466" y="4936579"/>
            <a:ext cx="0" cy="3930176"/>
          </a:xfrm>
          <a:prstGeom prst="line">
            <a:avLst/>
          </a:prstGeom>
          <a:ln cap="flat" w="19050">
            <a:solidFill>
              <a:srgbClr val="D0D7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1822589" y="4936579"/>
            <a:ext cx="0" cy="3930176"/>
          </a:xfrm>
          <a:prstGeom prst="line">
            <a:avLst/>
          </a:prstGeom>
          <a:ln cap="flat" w="19050">
            <a:solidFill>
              <a:srgbClr val="D0D7D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615245" y="5146975"/>
            <a:ext cx="387050" cy="3870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0CEFD">
                    <a:alpha val="100000"/>
                  </a:srgbClr>
                </a:gs>
                <a:gs pos="100000">
                  <a:srgbClr val="E4F2FF">
                    <a:alpha val="100000"/>
                  </a:srgbClr>
                </a:gs>
              </a:gsLst>
              <a:lin ang="0"/>
            </a:gra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42875"/>
              <a:ext cx="660400" cy="593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130368" y="5146975"/>
            <a:ext cx="387050" cy="38705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0CEFD">
                    <a:alpha val="100000"/>
                  </a:srgbClr>
                </a:gs>
                <a:gs pos="100000">
                  <a:srgbClr val="E4F2FF">
                    <a:alpha val="100000"/>
                  </a:srgbClr>
                </a:gs>
              </a:gsLst>
              <a:lin ang="0"/>
            </a:gra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42875"/>
              <a:ext cx="660400" cy="593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655015" y="5146975"/>
            <a:ext cx="387050" cy="38705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0CEFD">
                    <a:alpha val="100000"/>
                  </a:srgbClr>
                </a:gs>
                <a:gs pos="100000">
                  <a:srgbClr val="E4F2FF">
                    <a:alpha val="100000"/>
                  </a:srgbClr>
                </a:gs>
              </a:gsLst>
              <a:lin ang="0"/>
            </a:gra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42875"/>
              <a:ext cx="660400" cy="593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412536" y="5988233"/>
            <a:ext cx="4520977" cy="2388634"/>
          </a:xfrm>
          <a:custGeom>
            <a:avLst/>
            <a:gdLst/>
            <a:ahLst/>
            <a:cxnLst/>
            <a:rect r="r" b="b" t="t" l="l"/>
            <a:pathLst>
              <a:path h="2388634" w="4520977">
                <a:moveTo>
                  <a:pt x="0" y="0"/>
                </a:moveTo>
                <a:lnTo>
                  <a:pt x="4520977" y="0"/>
                </a:lnTo>
                <a:lnTo>
                  <a:pt x="4520977" y="2388634"/>
                </a:lnTo>
                <a:lnTo>
                  <a:pt x="0" y="23886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88" t="-203" r="-15668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804539" y="5990284"/>
            <a:ext cx="4520977" cy="2386583"/>
          </a:xfrm>
          <a:custGeom>
            <a:avLst/>
            <a:gdLst/>
            <a:ahLst/>
            <a:cxnLst/>
            <a:rect r="r" b="b" t="t" l="l"/>
            <a:pathLst>
              <a:path h="2386583" w="4520977">
                <a:moveTo>
                  <a:pt x="0" y="0"/>
                </a:moveTo>
                <a:lnTo>
                  <a:pt x="4520977" y="0"/>
                </a:lnTo>
                <a:lnTo>
                  <a:pt x="4520977" y="2386583"/>
                </a:lnTo>
                <a:lnTo>
                  <a:pt x="0" y="23865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6464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2310636"/>
            <a:ext cx="13389009" cy="140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07"/>
              </a:lnSpc>
            </a:pPr>
            <a:r>
              <a:rPr lang="en-US" sz="10965" spc="-515" b="true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Networking Design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12776" y="5153025"/>
            <a:ext cx="3520737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b="true" sz="2600" spc="-122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VPC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27898" y="5153025"/>
            <a:ext cx="3520737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b="true" sz="2600" spc="-122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SUBNETS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52546" y="5153025"/>
            <a:ext cx="3520737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b="true" sz="2600" spc="-122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KEY POINTS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55015" y="6261639"/>
            <a:ext cx="3897288" cy="1448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-108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Database never public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-108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Backend isolated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-108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Only ALB exposed</a:t>
            </a:r>
          </a:p>
          <a:p>
            <a:pPr algn="l">
              <a:lnSpc>
                <a:spcPts val="196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00000">
            <a:off x="-2109444" y="5046072"/>
            <a:ext cx="9290530" cy="6858100"/>
          </a:xfrm>
          <a:custGeom>
            <a:avLst/>
            <a:gdLst/>
            <a:ahLst/>
            <a:cxnLst/>
            <a:rect r="r" b="b" t="t" l="l"/>
            <a:pathLst>
              <a:path h="6858100" w="9290530">
                <a:moveTo>
                  <a:pt x="9290530" y="0"/>
                </a:moveTo>
                <a:lnTo>
                  <a:pt x="0" y="0"/>
                </a:lnTo>
                <a:lnTo>
                  <a:pt x="0" y="6858101"/>
                </a:lnTo>
                <a:lnTo>
                  <a:pt x="9290530" y="6858101"/>
                </a:lnTo>
                <a:lnTo>
                  <a:pt x="929053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592054" y="970292"/>
            <a:ext cx="8797534" cy="8385207"/>
            <a:chOff x="0" y="0"/>
            <a:chExt cx="2317046" cy="2208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17046" cy="2208450"/>
            </a:xfrm>
            <a:custGeom>
              <a:avLst/>
              <a:gdLst/>
              <a:ahLst/>
              <a:cxnLst/>
              <a:rect r="r" b="b" t="t" l="l"/>
              <a:pathLst>
                <a:path h="2208450" w="2317046">
                  <a:moveTo>
                    <a:pt x="81841" y="0"/>
                  </a:moveTo>
                  <a:lnTo>
                    <a:pt x="2235205" y="0"/>
                  </a:lnTo>
                  <a:cubicBezTo>
                    <a:pt x="2280405" y="0"/>
                    <a:pt x="2317046" y="36641"/>
                    <a:pt x="2317046" y="81841"/>
                  </a:cubicBezTo>
                  <a:lnTo>
                    <a:pt x="2317046" y="2126609"/>
                  </a:lnTo>
                  <a:cubicBezTo>
                    <a:pt x="2317046" y="2171808"/>
                    <a:pt x="2280405" y="2208450"/>
                    <a:pt x="2235205" y="2208450"/>
                  </a:cubicBezTo>
                  <a:lnTo>
                    <a:pt x="81841" y="2208450"/>
                  </a:lnTo>
                  <a:cubicBezTo>
                    <a:pt x="36641" y="2208450"/>
                    <a:pt x="0" y="2171808"/>
                    <a:pt x="0" y="2126609"/>
                  </a:cubicBezTo>
                  <a:lnTo>
                    <a:pt x="0" y="81841"/>
                  </a:lnTo>
                  <a:cubicBezTo>
                    <a:pt x="0" y="36641"/>
                    <a:pt x="36641" y="0"/>
                    <a:pt x="81841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317046" cy="2237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6364902"/>
            <a:ext cx="6880469" cy="2400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12"/>
              </a:lnSpc>
            </a:pPr>
            <a:r>
              <a:rPr lang="en-US" sz="9800" spc="-460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Security 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20568" y="2419350"/>
            <a:ext cx="5140506" cy="545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Security group chaining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Least-privilege IAM roles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Secrets stored in SSM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HTTPS enforced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No public DB access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CORS restrictions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Containerized workloads</a:t>
            </a:r>
          </a:p>
          <a:p>
            <a:pPr algn="l"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00000">
            <a:off x="-2109444" y="5046072"/>
            <a:ext cx="9290530" cy="6858100"/>
          </a:xfrm>
          <a:custGeom>
            <a:avLst/>
            <a:gdLst/>
            <a:ahLst/>
            <a:cxnLst/>
            <a:rect r="r" b="b" t="t" l="l"/>
            <a:pathLst>
              <a:path h="6858100" w="9290530">
                <a:moveTo>
                  <a:pt x="9290530" y="0"/>
                </a:moveTo>
                <a:lnTo>
                  <a:pt x="0" y="0"/>
                </a:lnTo>
                <a:lnTo>
                  <a:pt x="0" y="6858101"/>
                </a:lnTo>
                <a:lnTo>
                  <a:pt x="9290530" y="6858101"/>
                </a:lnTo>
                <a:lnTo>
                  <a:pt x="929053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592054" y="970292"/>
            <a:ext cx="8797534" cy="8385207"/>
            <a:chOff x="0" y="0"/>
            <a:chExt cx="2317046" cy="2208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17046" cy="2208450"/>
            </a:xfrm>
            <a:custGeom>
              <a:avLst/>
              <a:gdLst/>
              <a:ahLst/>
              <a:cxnLst/>
              <a:rect r="r" b="b" t="t" l="l"/>
              <a:pathLst>
                <a:path h="2208450" w="2317046">
                  <a:moveTo>
                    <a:pt x="81841" y="0"/>
                  </a:moveTo>
                  <a:lnTo>
                    <a:pt x="2235205" y="0"/>
                  </a:lnTo>
                  <a:cubicBezTo>
                    <a:pt x="2280405" y="0"/>
                    <a:pt x="2317046" y="36641"/>
                    <a:pt x="2317046" y="81841"/>
                  </a:cubicBezTo>
                  <a:lnTo>
                    <a:pt x="2317046" y="2126609"/>
                  </a:lnTo>
                  <a:cubicBezTo>
                    <a:pt x="2317046" y="2171808"/>
                    <a:pt x="2280405" y="2208450"/>
                    <a:pt x="2235205" y="2208450"/>
                  </a:cubicBezTo>
                  <a:lnTo>
                    <a:pt x="81841" y="2208450"/>
                  </a:lnTo>
                  <a:cubicBezTo>
                    <a:pt x="36641" y="2208450"/>
                    <a:pt x="0" y="2171808"/>
                    <a:pt x="0" y="2126609"/>
                  </a:cubicBezTo>
                  <a:lnTo>
                    <a:pt x="0" y="81841"/>
                  </a:lnTo>
                  <a:cubicBezTo>
                    <a:pt x="0" y="36641"/>
                    <a:pt x="36641" y="0"/>
                    <a:pt x="81841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317046" cy="2237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6364902"/>
            <a:ext cx="7055477" cy="2400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12"/>
              </a:lnSpc>
            </a:pPr>
            <a:r>
              <a:rPr lang="en-US" sz="9800" spc="-460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Backend Deployment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20568" y="1638300"/>
            <a:ext cx="5140506" cy="701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Docker → ECR → EC2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Launch template user-data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</a:t>
            </a: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SG health checks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I</a:t>
            </a: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nstance refresh for releases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Node.js API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Pulls secrets from SSM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Auto-healing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00000">
            <a:off x="-2109444" y="5046072"/>
            <a:ext cx="9290530" cy="6858100"/>
          </a:xfrm>
          <a:custGeom>
            <a:avLst/>
            <a:gdLst/>
            <a:ahLst/>
            <a:cxnLst/>
            <a:rect r="r" b="b" t="t" l="l"/>
            <a:pathLst>
              <a:path h="6858100" w="9290530">
                <a:moveTo>
                  <a:pt x="9290530" y="0"/>
                </a:moveTo>
                <a:lnTo>
                  <a:pt x="0" y="0"/>
                </a:lnTo>
                <a:lnTo>
                  <a:pt x="0" y="6858101"/>
                </a:lnTo>
                <a:lnTo>
                  <a:pt x="9290530" y="6858101"/>
                </a:lnTo>
                <a:lnTo>
                  <a:pt x="929053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3566" y="647822"/>
            <a:ext cx="644940" cy="644940"/>
          </a:xfrm>
          <a:custGeom>
            <a:avLst/>
            <a:gdLst/>
            <a:ahLst/>
            <a:cxnLst/>
            <a:rect r="r" b="b" t="t" l="l"/>
            <a:pathLst>
              <a:path h="644940" w="644940">
                <a:moveTo>
                  <a:pt x="0" y="0"/>
                </a:moveTo>
                <a:lnTo>
                  <a:pt x="644939" y="0"/>
                </a:lnTo>
                <a:lnTo>
                  <a:pt x="644939" y="644940"/>
                </a:lnTo>
                <a:lnTo>
                  <a:pt x="0" y="644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592054" y="970292"/>
            <a:ext cx="8797534" cy="8385207"/>
            <a:chOff x="0" y="0"/>
            <a:chExt cx="2317046" cy="22084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17046" cy="2208450"/>
            </a:xfrm>
            <a:custGeom>
              <a:avLst/>
              <a:gdLst/>
              <a:ahLst/>
              <a:cxnLst/>
              <a:rect r="r" b="b" t="t" l="l"/>
              <a:pathLst>
                <a:path h="2208450" w="2317046">
                  <a:moveTo>
                    <a:pt x="81841" y="0"/>
                  </a:moveTo>
                  <a:lnTo>
                    <a:pt x="2235205" y="0"/>
                  </a:lnTo>
                  <a:cubicBezTo>
                    <a:pt x="2280405" y="0"/>
                    <a:pt x="2317046" y="36641"/>
                    <a:pt x="2317046" y="81841"/>
                  </a:cubicBezTo>
                  <a:lnTo>
                    <a:pt x="2317046" y="2126609"/>
                  </a:lnTo>
                  <a:cubicBezTo>
                    <a:pt x="2317046" y="2171808"/>
                    <a:pt x="2280405" y="2208450"/>
                    <a:pt x="2235205" y="2208450"/>
                  </a:cubicBezTo>
                  <a:lnTo>
                    <a:pt x="81841" y="2208450"/>
                  </a:lnTo>
                  <a:cubicBezTo>
                    <a:pt x="36641" y="2208450"/>
                    <a:pt x="0" y="2171808"/>
                    <a:pt x="0" y="2126609"/>
                  </a:cubicBezTo>
                  <a:lnTo>
                    <a:pt x="0" y="81841"/>
                  </a:lnTo>
                  <a:cubicBezTo>
                    <a:pt x="0" y="36641"/>
                    <a:pt x="36641" y="0"/>
                    <a:pt x="81841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317046" cy="2237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6364902"/>
            <a:ext cx="7055477" cy="2400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12"/>
              </a:lnSpc>
            </a:pPr>
            <a:r>
              <a:rPr lang="en-US" sz="9800" spc="-460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Frontend Deployment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20568" y="1638300"/>
            <a:ext cx="5140506" cy="780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Vite build output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S3 static hosting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CloudFro</a:t>
            </a: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nt CDN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Cache invalidation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HTTPS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Global distribution</a:t>
            </a:r>
          </a:p>
          <a:p>
            <a:pPr algn="l">
              <a:lnSpc>
                <a:spcPts val="3120"/>
              </a:lnSpc>
            </a:pP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L</a:t>
            </a:r>
            <a:r>
              <a:rPr lang="en-US" b="true" sz="2600" spc="-122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ow latency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DAG_dXp9AyM</dc:identifier>
  <dcterms:modified xsi:type="dcterms:W3CDTF">2011-08-01T06:04:30Z</dcterms:modified>
  <cp:revision>1</cp:revision>
  <dc:title>White Blue and Grey Modern Startup Pitch Deck Presentation</dc:title>
</cp:coreProperties>
</file>